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7" r:id="rId4"/>
    <p:sldId id="259" r:id="rId5"/>
    <p:sldId id="293" r:id="rId6"/>
    <p:sldId id="292" r:id="rId7"/>
    <p:sldId id="294" r:id="rId8"/>
    <p:sldId id="260" r:id="rId9"/>
    <p:sldId id="298" r:id="rId10"/>
    <p:sldId id="300" r:id="rId11"/>
    <p:sldId id="301" r:id="rId12"/>
    <p:sldId id="261" r:id="rId13"/>
    <p:sldId id="262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3" r:id="rId22"/>
    <p:sldId id="271" r:id="rId23"/>
    <p:sldId id="299" r:id="rId24"/>
    <p:sldId id="272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303" r:id="rId36"/>
    <p:sldId id="284" r:id="rId37"/>
    <p:sldId id="285" r:id="rId38"/>
    <p:sldId id="286" r:id="rId39"/>
    <p:sldId id="287" r:id="rId40"/>
    <p:sldId id="289" r:id="rId41"/>
    <p:sldId id="291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22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DBAB07-2A1D-496C-97B3-7BE9F73A799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1C76E1-427F-41EB-B51D-3B34310338D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AB07-2A1D-496C-97B3-7BE9F73A799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76E1-427F-41EB-B51D-3B34310338D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AB07-2A1D-496C-97B3-7BE9F73A799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76E1-427F-41EB-B51D-3B34310338D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AB07-2A1D-496C-97B3-7BE9F73A799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76E1-427F-41EB-B51D-3B34310338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AB07-2A1D-496C-97B3-7BE9F73A799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76E1-427F-41EB-B51D-3B34310338D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AB07-2A1D-496C-97B3-7BE9F73A799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76E1-427F-41EB-B51D-3B34310338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AB07-2A1D-496C-97B3-7BE9F73A799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76E1-427F-41EB-B51D-3B34310338D3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AB07-2A1D-496C-97B3-7BE9F73A799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76E1-427F-41EB-B51D-3B34310338D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AB07-2A1D-496C-97B3-7BE9F73A799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76E1-427F-41EB-B51D-3B3431033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AB07-2A1D-496C-97B3-7BE9F73A799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76E1-427F-41EB-B51D-3B3431033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AB07-2A1D-496C-97B3-7BE9F73A799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76E1-427F-41EB-B51D-3B3431033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DBAB07-2A1D-496C-97B3-7BE9F73A799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A1C76E1-427F-41EB-B51D-3B34310338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topics.sciencedirect.com/topics/page/AM251" TargetMode="External"/><Relationship Id="rId2" Type="http://schemas.openxmlformats.org/officeDocument/2006/relationships/hyperlink" Target="http://topics.sciencedirect.com/topics/page/Cocain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://topics.sciencedirect.com/topics/page/Cannabinoid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topics.sciencedirect.com/topics/page/Cannabinoid" TargetMode="External"/><Relationship Id="rId2" Type="http://schemas.openxmlformats.org/officeDocument/2006/relationships/hyperlink" Target="http://topics.sciencedirect.com/topics/page/Coca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topics.sciencedirect.com/topics/page/Intraperitoneal_injection" TargetMode="External"/><Relationship Id="rId2" Type="http://schemas.openxmlformats.org/officeDocument/2006/relationships/hyperlink" Target="http://topics.sciencedirect.com/topics/page/Rimonaban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hyperlink" Target="http://topics.sciencedirect.com/topics/page/Cocain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topics.sciencedirect.com/topics/page/Dopamin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topics.sciencedirect.com/topics/page/Dopamine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938"/>
            <a:ext cx="6848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67655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Shaydie</a:t>
            </a:r>
            <a:r>
              <a:rPr lang="en-US" dirty="0" smtClean="0"/>
              <a:t>: </a:t>
            </a:r>
            <a:r>
              <a:rPr lang="en-US" sz="3200" b="1" dirty="0" smtClean="0"/>
              <a:t>CRF produces positive/negative affect depending on prior stressful experience</a:t>
            </a:r>
          </a:p>
          <a:p>
            <a:pPr lvl="1"/>
            <a:r>
              <a:rPr lang="en-US" sz="2400" b="1" dirty="0" smtClean="0"/>
              <a:t>How did that last hand go for you? </a:t>
            </a:r>
          </a:p>
          <a:p>
            <a:endParaRPr lang="en-US" sz="3200" b="1" dirty="0" smtClean="0"/>
          </a:p>
          <a:p>
            <a:r>
              <a:rPr lang="en-US" b="1" dirty="0" smtClean="0"/>
              <a:t>Deb</a:t>
            </a:r>
            <a:r>
              <a:rPr lang="en-US" dirty="0" smtClean="0"/>
              <a:t>:</a:t>
            </a:r>
            <a:r>
              <a:rPr lang="en-US" sz="3200" dirty="0"/>
              <a:t> </a:t>
            </a:r>
            <a:r>
              <a:rPr lang="en-US" sz="3200" b="1" dirty="0"/>
              <a:t>VTA</a:t>
            </a:r>
            <a:r>
              <a:rPr lang="en-US" sz="3200" dirty="0"/>
              <a:t> → </a:t>
            </a:r>
            <a:r>
              <a:rPr lang="en-US" sz="3200" b="1" dirty="0" err="1"/>
              <a:t>NAc</a:t>
            </a:r>
            <a:r>
              <a:rPr lang="en-US" sz="3200" dirty="0"/>
              <a:t> DA circuitry is directly responsible for </a:t>
            </a:r>
            <a:r>
              <a:rPr lang="en-US" sz="3200" dirty="0" smtClean="0"/>
              <a:t>reinforcement</a:t>
            </a:r>
          </a:p>
          <a:p>
            <a:pPr lvl="1"/>
            <a:r>
              <a:rPr lang="en-US" b="1" dirty="0" smtClean="0"/>
              <a:t>Are you winning?  Do you want to keep winning?</a:t>
            </a:r>
            <a:endParaRPr lang="en-US" sz="2200" b="1" dirty="0" smtClean="0"/>
          </a:p>
          <a:p>
            <a:pPr lvl="1"/>
            <a:endParaRPr lang="en-US" sz="2400" b="1" dirty="0"/>
          </a:p>
          <a:p>
            <a:r>
              <a:rPr lang="en-US" b="1" dirty="0" smtClean="0"/>
              <a:t>Matt and </a:t>
            </a:r>
            <a:r>
              <a:rPr lang="en-US" b="1" dirty="0" err="1" smtClean="0"/>
              <a:t>Bikash</a:t>
            </a:r>
            <a:r>
              <a:rPr lang="en-US" dirty="0" smtClean="0"/>
              <a:t>: </a:t>
            </a:r>
            <a:r>
              <a:rPr lang="en-US" sz="3000" b="1" dirty="0" err="1" smtClean="0"/>
              <a:t>NAc</a:t>
            </a:r>
            <a:r>
              <a:rPr lang="en-US" sz="3000" b="1" dirty="0" smtClean="0"/>
              <a:t> Core activation relates to reduced pain, increased craving</a:t>
            </a:r>
            <a:endParaRPr lang="en-US" sz="3900" b="1" dirty="0"/>
          </a:p>
          <a:p>
            <a:pPr lvl="1"/>
            <a:r>
              <a:rPr lang="en-US" sz="2400" b="1" dirty="0" smtClean="0"/>
              <a:t>How badly do you want to win?</a:t>
            </a:r>
            <a:endParaRPr lang="en-US" sz="2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737" y="570156"/>
            <a:ext cx="7756263" cy="1054250"/>
          </a:xfrm>
        </p:spPr>
        <p:txBody>
          <a:bodyPr/>
          <a:lstStyle/>
          <a:p>
            <a:r>
              <a:rPr lang="en-US" dirty="0" smtClean="0"/>
              <a:t>What we know so far: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1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58953" cy="49485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Why did you hold them or fold them when you did?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Causality?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9718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Risk (Money at Stake)				Reward (Money to be won)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pPr algn="ctr"/>
            <a:r>
              <a:rPr lang="en-US" dirty="0" smtClean="0"/>
              <a:t>DA signaling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				</a:t>
            </a:r>
          </a:p>
          <a:p>
            <a:pPr algn="ctr"/>
            <a:r>
              <a:rPr lang="en-US" dirty="0" smtClean="0"/>
              <a:t>CRF signaling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				</a:t>
            </a:r>
          </a:p>
          <a:p>
            <a:pPr algn="ctr"/>
            <a:r>
              <a:rPr lang="en-US" dirty="0" smtClean="0"/>
              <a:t>Core vs. Shell Activation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Level of Reinforcement</a:t>
            </a:r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5000" y="4114800"/>
            <a:ext cx="6019800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5400" y="3429000"/>
            <a:ext cx="7315200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4953000"/>
            <a:ext cx="6019800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05000" y="5791200"/>
            <a:ext cx="6172200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agonal Stripe 12"/>
          <p:cNvSpPr/>
          <p:nvPr/>
        </p:nvSpPr>
        <p:spPr>
          <a:xfrm>
            <a:off x="4038600" y="3276600"/>
            <a:ext cx="76200" cy="3048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/>
        </p:nvSpPr>
        <p:spPr>
          <a:xfrm>
            <a:off x="6400800" y="3962400"/>
            <a:ext cx="76200" cy="3048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2895600" y="4800600"/>
            <a:ext cx="76200" cy="3048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7010400" y="5638800"/>
            <a:ext cx="76200" cy="3048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866900" y="6629400"/>
            <a:ext cx="6172200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agonal Stripe 17"/>
          <p:cNvSpPr/>
          <p:nvPr/>
        </p:nvSpPr>
        <p:spPr>
          <a:xfrm>
            <a:off x="6705600" y="6477000"/>
            <a:ext cx="76200" cy="3048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355624" y="4996190"/>
            <a:ext cx="19812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Fold ‘</a:t>
            </a:r>
            <a:r>
              <a:rPr lang="en-US" sz="2800" b="1" dirty="0" err="1" smtClean="0">
                <a:solidFill>
                  <a:srgbClr val="FF0000"/>
                </a:solidFill>
              </a:rPr>
              <a:t>Em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7729210" y="4771548"/>
            <a:ext cx="19812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Hold ‘</a:t>
            </a:r>
            <a:r>
              <a:rPr lang="en-US" sz="2800" b="1" dirty="0" err="1" smtClean="0">
                <a:solidFill>
                  <a:srgbClr val="00B050"/>
                </a:solidFill>
              </a:rPr>
              <a:t>Em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56263" cy="1054250"/>
          </a:xfrm>
        </p:spPr>
        <p:txBody>
          <a:bodyPr/>
          <a:lstStyle/>
          <a:p>
            <a:r>
              <a:rPr lang="en-US" dirty="0" smtClean="0"/>
              <a:t>What sets the mixing board?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2209800"/>
            <a:ext cx="28162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3429000"/>
            <a:ext cx="8610600" cy="3276600"/>
            <a:chOff x="304800" y="3429000"/>
            <a:chExt cx="8610600" cy="32766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429000"/>
              <a:ext cx="327660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04800" y="4953000"/>
              <a:ext cx="480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It’s Endocannabinoids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250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52" y="0"/>
            <a:ext cx="58832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19475"/>
            <a:ext cx="7745505" cy="327774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NAc</a:t>
            </a:r>
            <a:r>
              <a:rPr lang="en-US" b="1" dirty="0" smtClean="0"/>
              <a:t> DA increases </a:t>
            </a:r>
            <a:r>
              <a:rPr lang="en-US" dirty="0" smtClean="0"/>
              <a:t>in response to </a:t>
            </a:r>
            <a:r>
              <a:rPr lang="en-US" b="1" dirty="0" smtClean="0"/>
              <a:t>reward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Arise from high freq. firing of </a:t>
            </a:r>
            <a:r>
              <a:rPr lang="en-US" b="1" dirty="0" smtClean="0"/>
              <a:t>VTA DA neurons</a:t>
            </a:r>
          </a:p>
          <a:p>
            <a:pPr lvl="2"/>
            <a:r>
              <a:rPr lang="en-US" dirty="0" smtClean="0"/>
              <a:t>Which also sprinkle-out some </a:t>
            </a:r>
            <a:r>
              <a:rPr lang="en-US" b="1" dirty="0" smtClean="0"/>
              <a:t>endocannabinoids</a:t>
            </a:r>
          </a:p>
          <a:p>
            <a:pPr lvl="2"/>
            <a:endParaRPr lang="en-US" b="1" dirty="0"/>
          </a:p>
          <a:p>
            <a:r>
              <a:rPr lang="en-US" sz="2800" b="1" dirty="0" smtClean="0"/>
              <a:t>So, do endocannabinoids regulate behavior by modulating DA signaling?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137577"/>
            <a:ext cx="4800600" cy="1295400"/>
          </a:xfrm>
        </p:spPr>
        <p:txBody>
          <a:bodyPr/>
          <a:lstStyle/>
          <a:p>
            <a:r>
              <a:rPr lang="en-US" dirty="0" err="1" smtClean="0"/>
              <a:t>Oleson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4" name="AutoShape 2" descr="Image result for kenny rogers jacka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pot leaf snowflak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6127">
            <a:off x="7641051" y="4755147"/>
            <a:ext cx="3095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5190">
            <a:off x="7441786" y="5178042"/>
            <a:ext cx="3095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2039">
            <a:off x="7984898" y="4443032"/>
            <a:ext cx="3095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001000" y="5008149"/>
            <a:ext cx="293460" cy="2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9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CB1 antagonist </a:t>
            </a:r>
            <a:r>
              <a:rPr lang="en-US" dirty="0" err="1" smtClean="0"/>
              <a:t>Rimonobant</a:t>
            </a:r>
            <a:r>
              <a:rPr lang="en-US" dirty="0" smtClean="0"/>
              <a:t>      DA in </a:t>
            </a:r>
            <a:r>
              <a:rPr lang="en-US" dirty="0" err="1" smtClean="0"/>
              <a:t>Nac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Also Reduced Drug Seeking Behavior</a:t>
            </a:r>
          </a:p>
          <a:p>
            <a:pPr lvl="1"/>
            <a:r>
              <a:rPr lang="en-US" dirty="0" smtClean="0"/>
              <a:t>Also Reduced Cue Induced DA response</a:t>
            </a:r>
          </a:p>
          <a:p>
            <a:pPr lvl="1"/>
            <a:endParaRPr lang="en-US" dirty="0"/>
          </a:p>
          <a:p>
            <a:r>
              <a:rPr lang="en-US" sz="2800" b="1" dirty="0" smtClean="0"/>
              <a:t>But would increasing upstream </a:t>
            </a:r>
            <a:r>
              <a:rPr lang="en-US" sz="2800" b="1" dirty="0" err="1" smtClean="0"/>
              <a:t>eCB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signalling</a:t>
            </a:r>
            <a:r>
              <a:rPr lang="en-US" sz="2800" b="1" dirty="0" smtClean="0"/>
              <a:t> (VTA) increase downstream DA </a:t>
            </a:r>
            <a:r>
              <a:rPr lang="en-US" sz="2800" b="1" dirty="0" err="1" smtClean="0"/>
              <a:t>signalling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NAc</a:t>
            </a:r>
            <a:r>
              <a:rPr lang="en-US" sz="2800" b="1" dirty="0" smtClean="0"/>
              <a:t>)?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Yes, Probably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5029200" y="2269998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5574" y="762000"/>
            <a:ext cx="3349625" cy="754380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Cue evoked DA Concentrations</a:t>
            </a:r>
          </a:p>
          <a:p>
            <a:pPr fontAlgn="base"/>
            <a:endParaRPr lang="en-US" dirty="0"/>
          </a:p>
          <a:p>
            <a:pPr fontAlgn="base"/>
            <a:endParaRPr lang="en-US" dirty="0" smtClean="0"/>
          </a:p>
          <a:p>
            <a:pPr fontAlgn="base"/>
            <a:endParaRPr lang="en-US" dirty="0"/>
          </a:p>
          <a:p>
            <a:r>
              <a:rPr lang="en-US" dirty="0" smtClean="0"/>
              <a:t>Pavlovian Associations </a:t>
            </a:r>
            <a:r>
              <a:rPr lang="en-US" b="1" dirty="0" smtClean="0"/>
              <a:t>strengthen</a:t>
            </a:r>
            <a:r>
              <a:rPr lang="en-US" dirty="0" smtClean="0"/>
              <a:t> response, reward seeking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168" y="7937"/>
            <a:ext cx="7756263" cy="1054250"/>
          </a:xfrm>
        </p:spPr>
        <p:txBody>
          <a:bodyPr/>
          <a:lstStyle/>
          <a:p>
            <a:r>
              <a:rPr lang="en-US" dirty="0" err="1" smtClean="0"/>
              <a:t>Oleson</a:t>
            </a:r>
            <a:r>
              <a:rPr lang="en-US" dirty="0" smtClean="0"/>
              <a:t> Fig 1</a:t>
            </a:r>
            <a:endParaRPr lang="en-US" dirty="0"/>
          </a:p>
        </p:txBody>
      </p:sp>
      <p:sp>
        <p:nvSpPr>
          <p:cNvPr id="4" name="AutoShape 4" descr="http://www.ncbi.nlm.nih.gov.ezproxy.usd.edu/corecgi/tileshop/tileshop.fcgi?p=PMC3&amp;id=292342&amp;s=33&amp;r=2&amp;c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86" y="1066799"/>
            <a:ext cx="5481713" cy="578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2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133601"/>
            <a:ext cx="4114799" cy="464820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Disrupting</a:t>
            </a:r>
            <a:r>
              <a:rPr lang="en-US" dirty="0"/>
              <a:t> </a:t>
            </a:r>
            <a:r>
              <a:rPr lang="en-US" dirty="0" err="1" smtClean="0"/>
              <a:t>eCb</a:t>
            </a:r>
            <a:r>
              <a:rPr lang="en-US" dirty="0" smtClean="0"/>
              <a:t> </a:t>
            </a:r>
            <a:r>
              <a:rPr lang="en-US" dirty="0" smtClean="0"/>
              <a:t>signaling </a:t>
            </a:r>
            <a:r>
              <a:rPr lang="en-US" b="1" dirty="0" smtClean="0"/>
              <a:t>decreases</a:t>
            </a:r>
            <a:r>
              <a:rPr lang="en-US" dirty="0" smtClean="0"/>
              <a:t> Cue-Evoked</a:t>
            </a:r>
            <a:r>
              <a:rPr lang="en-US" dirty="0"/>
              <a:t> </a:t>
            </a:r>
            <a:r>
              <a:rPr lang="en-US" dirty="0" smtClean="0"/>
              <a:t>DA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dirty="0"/>
              <a:t>during Reward </a:t>
            </a:r>
            <a:r>
              <a:rPr lang="en-US" dirty="0" smtClean="0"/>
              <a:t>Seeking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740"/>
            <a:ext cx="4797910" cy="1258644"/>
          </a:xfrm>
        </p:spPr>
        <p:txBody>
          <a:bodyPr/>
          <a:lstStyle/>
          <a:p>
            <a:r>
              <a:rPr lang="en-US" dirty="0" err="1"/>
              <a:t>Oleson</a:t>
            </a:r>
            <a:r>
              <a:rPr lang="en-US" dirty="0"/>
              <a:t> Fig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254" y="3412"/>
            <a:ext cx="31044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6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248347"/>
            <a:ext cx="5168152" cy="4609653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 Disrupting </a:t>
            </a:r>
            <a:r>
              <a:rPr lang="en-US" dirty="0" smtClean="0"/>
              <a:t>ECB Signaling </a:t>
            </a:r>
            <a:r>
              <a:rPr lang="en-US" dirty="0"/>
              <a:t>Decreases Cue-Evoked Dopamine Neurotransmission during Appetitive Food Seeking</a:t>
            </a:r>
          </a:p>
          <a:p>
            <a:endParaRPr lang="en-US" dirty="0" smtClean="0"/>
          </a:p>
          <a:p>
            <a:r>
              <a:rPr lang="en-US" dirty="0" smtClean="0"/>
              <a:t>Appetitive NOT </a:t>
            </a:r>
            <a:r>
              <a:rPr lang="en-US" dirty="0" err="1" smtClean="0"/>
              <a:t>consummatory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-1"/>
            <a:ext cx="4230806" cy="1371601"/>
          </a:xfrm>
        </p:spPr>
        <p:txBody>
          <a:bodyPr/>
          <a:lstStyle/>
          <a:p>
            <a:r>
              <a:rPr lang="en-US" dirty="0" err="1" smtClean="0"/>
              <a:t>Oleson</a:t>
            </a:r>
            <a:r>
              <a:rPr lang="en-US" dirty="0" smtClean="0"/>
              <a:t> Fig. 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12410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5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8" y="2248347"/>
            <a:ext cx="3865256" cy="4609653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Disrupting </a:t>
            </a:r>
            <a:r>
              <a:rPr lang="en-US" dirty="0" err="1"/>
              <a:t>eCb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Signaling affects the salience of cues predicting rewards; not their timing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0"/>
            <a:ext cx="5410200" cy="914400"/>
          </a:xfrm>
        </p:spPr>
        <p:txBody>
          <a:bodyPr/>
          <a:lstStyle/>
          <a:p>
            <a:r>
              <a:rPr lang="en-US" dirty="0" err="1" smtClean="0"/>
              <a:t>Oleson</a:t>
            </a:r>
            <a:r>
              <a:rPr lang="en-US" dirty="0" smtClean="0"/>
              <a:t> Fig 4</a:t>
            </a:r>
            <a:endParaRPr lang="en-US" dirty="0"/>
          </a:p>
        </p:txBody>
      </p:sp>
      <p:pic>
        <p:nvPicPr>
          <p:cNvPr id="4" name="Picture 2" descr="Disrupting Endocannabinoid Signaling Decreases Reward Seeking under Experiment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03" y="400050"/>
            <a:ext cx="4579497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8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5472953" cy="4457253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The </a:t>
            </a:r>
            <a:r>
              <a:rPr lang="en-US" dirty="0"/>
              <a:t>Putative Endocannabinoid Uptake Inhibitor VDM11 Decreases Dopamine Mechanisms of Reward Seeking in a Manner that Is Consistent with Indirect </a:t>
            </a:r>
            <a:r>
              <a:rPr lang="en-US" dirty="0" smtClean="0"/>
              <a:t>Cb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Receptor Antagonism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-76200"/>
            <a:ext cx="7756263" cy="1054250"/>
          </a:xfrm>
        </p:spPr>
        <p:txBody>
          <a:bodyPr/>
          <a:lstStyle/>
          <a:p>
            <a:r>
              <a:rPr lang="en-US" dirty="0" err="1" smtClean="0"/>
              <a:t>Oleson</a:t>
            </a:r>
            <a:r>
              <a:rPr lang="en-US" dirty="0" smtClean="0"/>
              <a:t> Fig 5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1"/>
            <a:ext cx="2577868" cy="688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9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23682" y="4897418"/>
            <a:ext cx="6777318" cy="1731982"/>
          </a:xfrm>
        </p:spPr>
        <p:txBody>
          <a:bodyPr/>
          <a:lstStyle/>
          <a:p>
            <a:r>
              <a:rPr lang="en-US" dirty="0" smtClean="0"/>
              <a:t>The Nucleus </a:t>
            </a:r>
            <a:r>
              <a:rPr lang="en-US" dirty="0" err="1" smtClean="0"/>
              <a:t>Accumbens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>The Know When to Hold Them, Know When to Fold Them Center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6490855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James Robertson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5" y="2286000"/>
            <a:ext cx="2667000" cy="518160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Electrically </a:t>
            </a:r>
            <a:r>
              <a:rPr lang="en-US" dirty="0"/>
              <a:t>Evoked, but Not Cue-Evoked, Dopamine Concentrations Are Partially Depleted during ICSS </a:t>
            </a:r>
            <a:r>
              <a:rPr lang="en-US" dirty="0" smtClean="0"/>
              <a:t>Sessions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14601" cy="2133600"/>
          </a:xfrm>
        </p:spPr>
        <p:txBody>
          <a:bodyPr/>
          <a:lstStyle/>
          <a:p>
            <a:r>
              <a:rPr lang="en-US" dirty="0" err="1" smtClean="0"/>
              <a:t>Oleson</a:t>
            </a:r>
            <a:r>
              <a:rPr lang="en-US" dirty="0" smtClean="0"/>
              <a:t> Fig 6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26457"/>
            <a:ext cx="6325737" cy="678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0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2209800"/>
            <a:ext cx="5715000" cy="396240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The </a:t>
            </a:r>
            <a:r>
              <a:rPr lang="en-US" dirty="0"/>
              <a:t>Endocannabinoid 2AG, but Not Anandamide, Facilitates Reward Seeking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0"/>
            <a:ext cx="4416910" cy="1106244"/>
          </a:xfrm>
        </p:spPr>
        <p:txBody>
          <a:bodyPr/>
          <a:lstStyle/>
          <a:p>
            <a:r>
              <a:rPr lang="en-US" dirty="0" err="1" smtClean="0"/>
              <a:t>Oleson</a:t>
            </a:r>
            <a:r>
              <a:rPr lang="en-US" dirty="0" smtClean="0"/>
              <a:t> Fig 7</a:t>
            </a:r>
            <a:endParaRPr lang="en-US" dirty="0"/>
          </a:p>
        </p:txBody>
      </p:sp>
      <p:sp>
        <p:nvSpPr>
          <p:cNvPr id="4" name="AutoShape 2" descr="http://www.ncbi.nlm.nih.gov.ezproxy.usd.edu/corecgi/tileshop/tileshop.fcgi?p=PMC3&amp;id=292342&amp;s=33&amp;r=2&amp;c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-1"/>
            <a:ext cx="274620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5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5274589" cy="4600747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 The Endocannabinoid 2AG Facilitates Dopaminergic Mechanisms of Reward Seeking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Oleson</a:t>
            </a:r>
            <a:r>
              <a:rPr lang="en-US" dirty="0" smtClean="0"/>
              <a:t> Fig 8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36" y="-8906"/>
            <a:ext cx="314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1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Disrupt </a:t>
            </a:r>
            <a:r>
              <a:rPr lang="en-US" sz="3200" dirty="0" err="1" smtClean="0"/>
              <a:t>eCb</a:t>
            </a:r>
            <a:r>
              <a:rPr lang="en-US" sz="3200" dirty="0" smtClean="0"/>
              <a:t> </a:t>
            </a:r>
            <a:r>
              <a:rPr lang="en-US" sz="3200" dirty="0" err="1" smtClean="0"/>
              <a:t>signalling</a:t>
            </a:r>
            <a:r>
              <a:rPr lang="en-US" sz="3200" dirty="0" smtClean="0"/>
              <a:t>?</a:t>
            </a:r>
          </a:p>
          <a:p>
            <a:pPr lvl="1"/>
            <a:r>
              <a:rPr lang="en-US" sz="4000" b="1" dirty="0" smtClean="0"/>
              <a:t>↓</a:t>
            </a:r>
            <a:r>
              <a:rPr lang="en-US" sz="2800" dirty="0" smtClean="0"/>
              <a:t> Cue Evoked DA release</a:t>
            </a:r>
          </a:p>
          <a:p>
            <a:pPr lvl="1"/>
            <a:r>
              <a:rPr lang="en-US" sz="4000" b="1" dirty="0"/>
              <a:t>↓</a:t>
            </a:r>
            <a:r>
              <a:rPr lang="en-US" sz="2800" dirty="0"/>
              <a:t> </a:t>
            </a:r>
            <a:r>
              <a:rPr lang="en-US" sz="2800" dirty="0" smtClean="0"/>
              <a:t>Reward seeking</a:t>
            </a:r>
            <a:endParaRPr lang="en-US" sz="28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2-AG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ethologically relevant patterns of DA release</a:t>
            </a:r>
          </a:p>
          <a:p>
            <a:pPr lvl="1"/>
            <a:r>
              <a:rPr lang="en-US" dirty="0" smtClean="0"/>
              <a:t>Direct reward-motivated behavior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eCb</a:t>
            </a:r>
            <a:r>
              <a:rPr lang="en-US" dirty="0" smtClean="0"/>
              <a:t> </a:t>
            </a:r>
            <a:r>
              <a:rPr lang="en-US" dirty="0" smtClean="0"/>
              <a:t>and 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Cb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 </a:t>
            </a:r>
            <a:r>
              <a:rPr lang="en-US" sz="2800" b="1" dirty="0" smtClean="0"/>
              <a:t>receptors identified in the NAc</a:t>
            </a:r>
            <a:endParaRPr lang="en-US" sz="2800" b="1" dirty="0"/>
          </a:p>
          <a:p>
            <a:pPr lvl="1"/>
            <a:r>
              <a:rPr lang="en-US" b="1" i="1" dirty="0" smtClean="0"/>
              <a:t>Sparse</a:t>
            </a:r>
          </a:p>
          <a:p>
            <a:pPr lvl="1"/>
            <a:endParaRPr lang="en-US" b="1" i="1" dirty="0"/>
          </a:p>
          <a:p>
            <a:pPr lvl="1"/>
            <a:r>
              <a:rPr lang="en-US" b="1" i="1" dirty="0" smtClean="0"/>
              <a:t>Inhibiting </a:t>
            </a:r>
            <a:r>
              <a:rPr lang="en-US" b="1" i="1" dirty="0" smtClean="0"/>
              <a:t>Cb</a:t>
            </a:r>
            <a:r>
              <a:rPr lang="en-US" b="1" i="1" baseline="-25000" dirty="0" smtClean="0"/>
              <a:t>1</a:t>
            </a:r>
            <a:r>
              <a:rPr lang="en-US" b="1" i="1" dirty="0" smtClean="0"/>
              <a:t>-R </a:t>
            </a:r>
            <a:r>
              <a:rPr lang="en-US" b="1" i="1" dirty="0" smtClean="0"/>
              <a:t>in NAc </a:t>
            </a:r>
            <a:r>
              <a:rPr lang="en-US" b="1" i="1" dirty="0" smtClean="0">
                <a:sym typeface="Wingdings" panose="05000000000000000000" pitchFamily="2" charset="2"/>
              </a:rPr>
              <a:t>  reduced cocaine reward response</a:t>
            </a:r>
          </a:p>
          <a:p>
            <a:pPr lvl="1"/>
            <a:endParaRPr lang="en-US" b="1" i="1" dirty="0">
              <a:sym typeface="Wingdings" panose="05000000000000000000" pitchFamily="2" charset="2"/>
            </a:endParaRPr>
          </a:p>
          <a:p>
            <a:pPr lvl="1"/>
            <a:r>
              <a:rPr lang="en-US" sz="2800" b="1" dirty="0" smtClean="0">
                <a:sym typeface="Wingdings" panose="05000000000000000000" pitchFamily="2" charset="2"/>
              </a:rPr>
              <a:t>How does </a:t>
            </a:r>
            <a:r>
              <a:rPr lang="en-US" sz="2800" b="1" dirty="0" smtClean="0">
                <a:sym typeface="Wingdings" panose="05000000000000000000" pitchFamily="2" charset="2"/>
              </a:rPr>
              <a:t>Cb</a:t>
            </a:r>
            <a:r>
              <a:rPr lang="en-US" sz="2800" b="1" baseline="-25000" dirty="0" smtClean="0">
                <a:sym typeface="Wingdings" panose="05000000000000000000" pitchFamily="2" charset="2"/>
              </a:rPr>
              <a:t>1</a:t>
            </a:r>
            <a:r>
              <a:rPr lang="en-US" sz="2800" b="1" dirty="0" smtClean="0">
                <a:sym typeface="Wingdings" panose="05000000000000000000" pitchFamily="2" charset="2"/>
              </a:rPr>
              <a:t>-R </a:t>
            </a:r>
            <a:r>
              <a:rPr lang="en-US" sz="2800" b="1" dirty="0" smtClean="0">
                <a:sym typeface="Wingdings" panose="05000000000000000000" pitchFamily="2" charset="2"/>
              </a:rPr>
              <a:t>exert its effect in the Nucleus Accumbens?</a:t>
            </a:r>
            <a:endParaRPr lang="en-US" sz="2800" b="1" dirty="0" smtClean="0"/>
          </a:p>
          <a:p>
            <a:pPr lvl="1"/>
            <a:endParaRPr lang="en-US" b="1" i="1" dirty="0"/>
          </a:p>
          <a:p>
            <a:pPr lvl="1"/>
            <a:endParaRPr lang="en-US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Winters – CB1 Expressing Neurons in the </a:t>
            </a:r>
            <a:r>
              <a:rPr lang="en-US" sz="4800" dirty="0" err="1" smtClean="0"/>
              <a:t>NAc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07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Flourescent</a:t>
            </a:r>
            <a:r>
              <a:rPr lang="en-US" dirty="0" smtClean="0"/>
              <a:t> Protein td-Tomato</a:t>
            </a:r>
          </a:p>
          <a:p>
            <a:pPr lvl="1"/>
            <a:r>
              <a:rPr lang="en-US" dirty="0" smtClean="0"/>
              <a:t>Expressed under control of endogenous </a:t>
            </a:r>
            <a:r>
              <a:rPr lang="en-US" dirty="0" smtClean="0"/>
              <a:t>Cb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promoter</a:t>
            </a:r>
          </a:p>
          <a:p>
            <a:pPr lvl="1"/>
            <a:endParaRPr lang="en-US" dirty="0"/>
          </a:p>
          <a:p>
            <a:r>
              <a:rPr lang="en-US" dirty="0" smtClean="0"/>
              <a:t>Found exclusively on Fast Spiking Interneurons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FSIs</a:t>
            </a:r>
          </a:p>
          <a:p>
            <a:pPr lvl="1"/>
            <a:r>
              <a:rPr lang="en-US" dirty="0" smtClean="0"/>
              <a:t>Exert inhibitory control on nearby MSNs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Optogenetics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1981201" cy="4495800"/>
          </a:xfrm>
        </p:spPr>
        <p:txBody>
          <a:bodyPr>
            <a:normAutofit/>
          </a:bodyPr>
          <a:lstStyle/>
          <a:p>
            <a:r>
              <a:rPr lang="en-US" sz="1800" dirty="0"/>
              <a:t>Genetic labeling of </a:t>
            </a:r>
            <a:r>
              <a:rPr lang="en-US" sz="1800" dirty="0" smtClean="0"/>
              <a:t>Cb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E</a:t>
            </a:r>
            <a:r>
              <a:rPr lang="en-US" sz="1800" dirty="0" smtClean="0"/>
              <a:t>xpression </a:t>
            </a:r>
            <a:r>
              <a:rPr lang="en-US" sz="1800" dirty="0"/>
              <a:t>of </a:t>
            </a:r>
            <a:r>
              <a:rPr lang="en-US" sz="1800" dirty="0" smtClean="0"/>
              <a:t>Cb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</a:t>
            </a:r>
            <a:r>
              <a:rPr lang="en-US" sz="1800" dirty="0"/>
              <a:t>was similar between WT and </a:t>
            </a:r>
            <a:r>
              <a:rPr lang="en-US" sz="1800" dirty="0" smtClean="0"/>
              <a:t>Cb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/</a:t>
            </a:r>
            <a:r>
              <a:rPr lang="en-US" sz="1800" dirty="0" err="1" smtClean="0"/>
              <a:t>tdT</a:t>
            </a:r>
            <a:r>
              <a:rPr lang="en-US" sz="1800" dirty="0" smtClean="0"/>
              <a:t> </a:t>
            </a:r>
            <a:r>
              <a:rPr lang="en-US" sz="1800" dirty="0"/>
              <a:t>transgenic </a:t>
            </a:r>
            <a:r>
              <a:rPr lang="en-US" sz="1800" dirty="0" smtClean="0"/>
              <a:t>mice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6223"/>
            <a:ext cx="1828800" cy="1103024"/>
          </a:xfrm>
        </p:spPr>
        <p:txBody>
          <a:bodyPr/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Winters Fig 1</a:t>
            </a:r>
            <a:endParaRPr lang="en-US" sz="3200" b="1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-25337"/>
            <a:ext cx="7162800" cy="68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7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5638800"/>
            <a:ext cx="8229600" cy="1905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Cb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-expressing </a:t>
            </a:r>
            <a:r>
              <a:rPr lang="en-US" sz="2000" b="1" dirty="0"/>
              <a:t>neurons in the NAc are FSIs</a:t>
            </a:r>
            <a:r>
              <a:rPr lang="en-US" sz="2000" dirty="0" smtClean="0"/>
              <a:t>.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888" y="304800"/>
            <a:ext cx="7756263" cy="1054250"/>
          </a:xfrm>
        </p:spPr>
        <p:txBody>
          <a:bodyPr/>
          <a:lstStyle/>
          <a:p>
            <a:r>
              <a:rPr lang="en-US" dirty="0" smtClean="0"/>
              <a:t>Winters Fig 2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0204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0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248400"/>
            <a:ext cx="8229600" cy="628650"/>
          </a:xfrm>
        </p:spPr>
        <p:txBody>
          <a:bodyPr>
            <a:noAutofit/>
          </a:bodyPr>
          <a:lstStyle/>
          <a:p>
            <a:r>
              <a:rPr lang="en-US" sz="1800" b="1" dirty="0"/>
              <a:t>Biochemical properties of </a:t>
            </a:r>
            <a:r>
              <a:rPr lang="en-US" sz="1800" b="1" dirty="0" smtClean="0"/>
              <a:t>Cb</a:t>
            </a:r>
            <a:r>
              <a:rPr lang="en-US" sz="1800" b="1" baseline="-25000" dirty="0" smtClean="0"/>
              <a:t>1</a:t>
            </a:r>
            <a:r>
              <a:rPr lang="en-US" sz="1800" b="1" dirty="0" smtClean="0"/>
              <a:t>-expressing </a:t>
            </a:r>
            <a:r>
              <a:rPr lang="en-US" sz="1800" b="1" dirty="0"/>
              <a:t>neurons in the NAc.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56263" cy="1054250"/>
          </a:xfrm>
        </p:spPr>
        <p:txBody>
          <a:bodyPr/>
          <a:lstStyle/>
          <a:p>
            <a:r>
              <a:rPr lang="en-US" dirty="0" smtClean="0"/>
              <a:t>Winters Fig 3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32163"/>
            <a:ext cx="8534400" cy="517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1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0"/>
            <a:ext cx="1828800" cy="6858000"/>
          </a:xfrm>
        </p:spPr>
        <p:txBody>
          <a:bodyPr>
            <a:noAutofit/>
          </a:bodyPr>
          <a:lstStyle/>
          <a:p>
            <a:r>
              <a:rPr lang="en-US" sz="1400" dirty="0" smtClean="0"/>
              <a:t>Single AP </a:t>
            </a:r>
            <a:r>
              <a:rPr lang="en-US" sz="1400" dirty="0"/>
              <a:t>in </a:t>
            </a:r>
            <a:r>
              <a:rPr lang="en-US" sz="1400" dirty="0" err="1"/>
              <a:t>tdT</a:t>
            </a:r>
            <a:r>
              <a:rPr lang="en-US" sz="1400" dirty="0"/>
              <a:t>-a elicited a simultaneous inward current (EPSC) in </a:t>
            </a:r>
            <a:r>
              <a:rPr lang="en-US" sz="1400" dirty="0" err="1"/>
              <a:t>tdT</a:t>
            </a:r>
            <a:r>
              <a:rPr lang="en-US" sz="1400" dirty="0"/>
              <a:t>-b, </a:t>
            </a:r>
            <a:r>
              <a:rPr lang="en-US" sz="1400" dirty="0" smtClean="0"/>
              <a:t>contingent </a:t>
            </a:r>
          </a:p>
          <a:p>
            <a:r>
              <a:rPr lang="en-US" sz="1400" dirty="0" smtClean="0"/>
              <a:t>Events </a:t>
            </a:r>
            <a:r>
              <a:rPr lang="en-US" sz="1400" dirty="0"/>
              <a:t>suggest an electrical coupling between the two recorded neurons.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IPSCs </a:t>
            </a:r>
            <a:r>
              <a:rPr lang="en-US" sz="1400" dirty="0"/>
              <a:t>from inhibitory synapses between two </a:t>
            </a:r>
            <a:r>
              <a:rPr lang="en-US" sz="1400" dirty="0" err="1"/>
              <a:t>tdT</a:t>
            </a:r>
            <a:r>
              <a:rPr lang="en-US" sz="1400" dirty="0"/>
              <a:t>-positive FSIs were sensitive to activation of </a:t>
            </a:r>
            <a:r>
              <a:rPr lang="en-US" sz="1400" dirty="0" smtClean="0"/>
              <a:t>Cb</a:t>
            </a:r>
            <a:r>
              <a:rPr lang="en-US" sz="1400" baseline="-25000" dirty="0" smtClean="0"/>
              <a:t>1</a:t>
            </a:r>
            <a:r>
              <a:rPr lang="en-US" sz="1400" dirty="0"/>
              <a:t>; perfusion of the </a:t>
            </a:r>
            <a:r>
              <a:rPr lang="en-US" sz="1400" dirty="0"/>
              <a:t>Cb</a:t>
            </a:r>
            <a:r>
              <a:rPr lang="en-US" sz="1400" baseline="-25000" dirty="0"/>
              <a:t>1 </a:t>
            </a:r>
            <a:r>
              <a:rPr lang="en-US" sz="1400" dirty="0" smtClean="0"/>
              <a:t>-</a:t>
            </a:r>
            <a:r>
              <a:rPr lang="en-US" sz="1400" dirty="0"/>
              <a:t>selective agonist WIN </a:t>
            </a:r>
            <a:r>
              <a:rPr lang="en-US" sz="1400" dirty="0" smtClean="0"/>
              <a:t>decreased </a:t>
            </a:r>
            <a:r>
              <a:rPr lang="en-US" sz="1400" dirty="0"/>
              <a:t>the amplitude of IPSCs.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56263" cy="1054250"/>
          </a:xfrm>
        </p:spPr>
        <p:txBody>
          <a:bodyPr/>
          <a:lstStyle/>
          <a:p>
            <a:r>
              <a:rPr lang="en-US" dirty="0" smtClean="0"/>
              <a:t>Winters Fig 4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10943"/>
            <a:ext cx="7309825" cy="474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5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54250"/>
          </a:xfrm>
        </p:spPr>
        <p:txBody>
          <a:bodyPr/>
          <a:lstStyle/>
          <a:p>
            <a:r>
              <a:rPr lang="en-US" dirty="0" smtClean="0"/>
              <a:t>Let’s Use Our </a:t>
            </a:r>
            <a:r>
              <a:rPr lang="en-US" dirty="0" err="1" smtClean="0"/>
              <a:t>NAc</a:t>
            </a:r>
            <a:r>
              <a:rPr lang="en-US" dirty="0" smtClean="0"/>
              <a:t> in an RPG!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38201" y="609600"/>
            <a:ext cx="3380012" cy="3171497"/>
            <a:chOff x="838201" y="609600"/>
            <a:chExt cx="3380012" cy="3171497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468" y="762000"/>
              <a:ext cx="2411681" cy="1805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41613" y="2580768"/>
              <a:ext cx="3276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James: </a:t>
              </a:r>
              <a:r>
                <a:rPr lang="en-US" b="1" dirty="0" smtClean="0"/>
                <a:t>Brett</a:t>
              </a:r>
              <a:r>
                <a:rPr lang="en-US" dirty="0" smtClean="0"/>
                <a:t> </a:t>
              </a:r>
              <a:r>
                <a:rPr lang="en-US" b="1" dirty="0" smtClean="0"/>
                <a:t>Maverick</a:t>
              </a:r>
            </a:p>
            <a:p>
              <a:r>
                <a:rPr lang="en-US" dirty="0" smtClean="0"/>
                <a:t>Poker Skill: </a:t>
              </a:r>
              <a:r>
                <a:rPr lang="en-US" b="1" dirty="0" smtClean="0"/>
                <a:t>High</a:t>
              </a:r>
            </a:p>
            <a:p>
              <a:r>
                <a:rPr lang="en-US" dirty="0" smtClean="0"/>
                <a:t>Style:</a:t>
              </a:r>
              <a:r>
                <a:rPr lang="en-US" b="1" dirty="0" smtClean="0"/>
                <a:t> Risk Taker</a:t>
              </a:r>
            </a:p>
            <a:p>
              <a:r>
                <a:rPr lang="en-US" dirty="0" smtClean="0"/>
                <a:t>Notes:</a:t>
              </a:r>
              <a:r>
                <a:rPr lang="en-US" b="1" dirty="0" smtClean="0"/>
                <a:t> Impulsive</a:t>
              </a:r>
              <a:endParaRPr lang="en-US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38201" y="609600"/>
              <a:ext cx="2590800" cy="31671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3781097"/>
            <a:ext cx="3276600" cy="3039298"/>
            <a:chOff x="0" y="3781097"/>
            <a:chExt cx="3276600" cy="3039298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65" y="3781097"/>
              <a:ext cx="24384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0" y="5620066"/>
              <a:ext cx="3276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Cliff: </a:t>
              </a:r>
              <a:r>
                <a:rPr lang="en-US" b="1" dirty="0" smtClean="0"/>
                <a:t>Marshall Zane Cooper</a:t>
              </a:r>
            </a:p>
            <a:p>
              <a:r>
                <a:rPr lang="en-US" dirty="0" smtClean="0"/>
                <a:t>Poker Skill: </a:t>
              </a:r>
              <a:r>
                <a:rPr lang="en-US" b="1" dirty="0" smtClean="0"/>
                <a:t>High</a:t>
              </a:r>
            </a:p>
            <a:p>
              <a:r>
                <a:rPr lang="en-US" dirty="0" smtClean="0"/>
                <a:t>Style:</a:t>
              </a:r>
              <a:r>
                <a:rPr lang="en-US" b="1" dirty="0" smtClean="0"/>
                <a:t> Seasoned Gambler</a:t>
              </a:r>
            </a:p>
            <a:p>
              <a:r>
                <a:rPr lang="en-US" dirty="0"/>
                <a:t>Notes: </a:t>
              </a:r>
              <a:r>
                <a:rPr lang="en-US" b="1" dirty="0" smtClean="0"/>
                <a:t>Cautious</a:t>
              </a:r>
              <a:endParaRPr lang="en-US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364" y="3781097"/>
              <a:ext cx="3063835" cy="29885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10088" y="749756"/>
            <a:ext cx="3633912" cy="2874566"/>
            <a:chOff x="5510088" y="749756"/>
            <a:chExt cx="3633912" cy="2874566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787" y="838200"/>
              <a:ext cx="1800225" cy="254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339012" y="762000"/>
              <a:ext cx="180498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Brenna: </a:t>
              </a:r>
              <a:r>
                <a:rPr lang="en-US" b="1" dirty="0" smtClean="0"/>
                <a:t>Annabelle </a:t>
              </a:r>
              <a:r>
                <a:rPr lang="en-US" b="1" dirty="0" err="1" smtClean="0"/>
                <a:t>Bransford</a:t>
              </a:r>
              <a:endParaRPr lang="en-US" b="1" dirty="0" smtClean="0"/>
            </a:p>
            <a:p>
              <a:r>
                <a:rPr lang="en-US" dirty="0" smtClean="0"/>
                <a:t>Poker Skill: </a:t>
              </a:r>
              <a:r>
                <a:rPr lang="en-US" b="1" dirty="0" err="1" smtClean="0"/>
                <a:t>Middlin</a:t>
              </a:r>
              <a:r>
                <a:rPr lang="en-US" b="1" dirty="0" smtClean="0"/>
                <a:t>’</a:t>
              </a:r>
            </a:p>
            <a:p>
              <a:r>
                <a:rPr lang="en-US" dirty="0" smtClean="0"/>
                <a:t>Style: </a:t>
              </a:r>
              <a:r>
                <a:rPr lang="en-US" b="1" dirty="0" smtClean="0"/>
                <a:t>Aggressive</a:t>
              </a:r>
            </a:p>
            <a:p>
              <a:r>
                <a:rPr lang="en-US" dirty="0"/>
                <a:t>Notes: </a:t>
              </a:r>
              <a:r>
                <a:rPr lang="en-US" b="1" dirty="0" smtClean="0"/>
                <a:t>Something to Prove</a:t>
              </a:r>
              <a:endParaRPr lang="en-US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10088" y="749756"/>
              <a:ext cx="3405311" cy="28745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20614" y="3776722"/>
            <a:ext cx="5023387" cy="3139321"/>
            <a:chOff x="4120614" y="3776722"/>
            <a:chExt cx="5023387" cy="3139321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213" y="3916878"/>
              <a:ext cx="1743075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961289" y="3776722"/>
              <a:ext cx="3182712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Clarissa: </a:t>
              </a:r>
              <a:r>
                <a:rPr lang="en-US" b="1" dirty="0" smtClean="0"/>
                <a:t>Level One Wood Elf</a:t>
              </a:r>
            </a:p>
            <a:p>
              <a:endParaRPr lang="en-US" b="1" dirty="0" smtClean="0"/>
            </a:p>
            <a:p>
              <a:r>
                <a:rPr lang="en-US" dirty="0" smtClean="0"/>
                <a:t>Poker Skill: </a:t>
              </a:r>
              <a:r>
                <a:rPr lang="en-US" b="1" dirty="0" smtClean="0"/>
                <a:t>None </a:t>
              </a:r>
              <a:r>
                <a:rPr lang="en-US" b="1" i="1" dirty="0" smtClean="0"/>
                <a:t>(Game not found in Forests of </a:t>
              </a:r>
              <a:r>
                <a:rPr lang="en-US" b="1" i="1" dirty="0" err="1" smtClean="0"/>
                <a:t>Lothlorien</a:t>
              </a:r>
              <a:r>
                <a:rPr lang="en-US" b="1" i="1" dirty="0" smtClean="0"/>
                <a:t>)</a:t>
              </a:r>
            </a:p>
            <a:p>
              <a:endParaRPr lang="en-US" b="1" dirty="0" smtClean="0"/>
            </a:p>
            <a:p>
              <a:r>
                <a:rPr lang="en-US" dirty="0" smtClean="0"/>
                <a:t>Style: </a:t>
              </a:r>
              <a:r>
                <a:rPr lang="en-US" b="1" dirty="0" smtClean="0"/>
                <a:t>Very Confused</a:t>
              </a:r>
            </a:p>
            <a:p>
              <a:r>
                <a:rPr lang="en-US" dirty="0" smtClean="0"/>
                <a:t>Notes: </a:t>
              </a:r>
              <a:r>
                <a:rPr lang="en-US" b="1" dirty="0" smtClean="0"/>
                <a:t>+2 </a:t>
              </a:r>
              <a:r>
                <a:rPr lang="en-US" b="1" dirty="0" err="1" smtClean="0"/>
                <a:t>Magelight</a:t>
              </a:r>
              <a:r>
                <a:rPr lang="en-US" b="1" dirty="0" smtClean="0"/>
                <a:t> Bracers</a:t>
              </a:r>
            </a:p>
            <a:p>
              <a:r>
                <a:rPr lang="en-US" b="1" i="1" dirty="0" smtClean="0"/>
                <a:t>(handy in battle, useless in poker)</a:t>
              </a:r>
              <a:endParaRPr lang="en-US" b="1" i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20614" y="3838101"/>
              <a:ext cx="4947186" cy="30198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312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199" y="1066800"/>
            <a:ext cx="4495800" cy="5562600"/>
          </a:xfrm>
        </p:spPr>
        <p:txBody>
          <a:bodyPr>
            <a:normAutofit/>
          </a:bodyPr>
          <a:lstStyle/>
          <a:p>
            <a:r>
              <a:rPr lang="en-US" dirty="0"/>
              <a:t>Unitary synaptic transmission from </a:t>
            </a:r>
            <a:r>
              <a:rPr lang="en-US" dirty="0" smtClean="0"/>
              <a:t>Cb</a:t>
            </a:r>
            <a:r>
              <a:rPr lang="en-US" baseline="-25000" dirty="0" smtClean="0"/>
              <a:t>1</a:t>
            </a:r>
            <a:r>
              <a:rPr lang="en-US" dirty="0" smtClean="0"/>
              <a:t>-expressing </a:t>
            </a:r>
            <a:r>
              <a:rPr lang="en-US" dirty="0"/>
              <a:t>FSIs to MSNs in the NAc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Example </a:t>
            </a:r>
            <a:r>
              <a:rPr lang="en-US" dirty="0"/>
              <a:t>traces and summarized results show intact DSI of </a:t>
            </a:r>
            <a:r>
              <a:rPr lang="en-US" dirty="0" err="1"/>
              <a:t>uIPSCs</a:t>
            </a:r>
            <a:r>
              <a:rPr lang="en-US" dirty="0"/>
              <a:t> at </a:t>
            </a:r>
            <a:r>
              <a:rPr lang="en-US" dirty="0" err="1"/>
              <a:t>tdT</a:t>
            </a:r>
            <a:r>
              <a:rPr lang="en-US" dirty="0"/>
              <a:t>-to-MSN synapses in animals on withdrawal day 1 (</a:t>
            </a:r>
            <a:r>
              <a:rPr lang="en-US" i="1" dirty="0"/>
              <a:t>H</a:t>
            </a:r>
            <a:r>
              <a:rPr lang="en-US" dirty="0"/>
              <a:t>) and day 40 (</a:t>
            </a:r>
            <a:r>
              <a:rPr lang="en-US" i="1" dirty="0"/>
              <a:t>I</a:t>
            </a:r>
            <a:r>
              <a:rPr lang="en-US" dirty="0"/>
              <a:t>) after exposure to cocaine. **</a:t>
            </a:r>
            <a:r>
              <a:rPr lang="en-US" i="1" dirty="0"/>
              <a:t>P</a:t>
            </a:r>
            <a:r>
              <a:rPr lang="en-US" dirty="0"/>
              <a:t> &lt; 0.01.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0"/>
            <a:ext cx="8229600" cy="1143000"/>
          </a:xfrm>
        </p:spPr>
        <p:txBody>
          <a:bodyPr/>
          <a:lstStyle/>
          <a:p>
            <a:r>
              <a:rPr lang="en-US" dirty="0" smtClean="0"/>
              <a:t>Winters Fig 5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267200" cy="686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3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399" y="1905000"/>
            <a:ext cx="2127250" cy="5257799"/>
          </a:xfrm>
        </p:spPr>
        <p:txBody>
          <a:bodyPr>
            <a:normAutofit/>
          </a:bodyPr>
          <a:lstStyle/>
          <a:p>
            <a:r>
              <a:rPr lang="en-US" dirty="0"/>
              <a:t>Exposure to cocaine increased the intrinsic membrane excitability of </a:t>
            </a:r>
            <a:r>
              <a:rPr lang="en-US" dirty="0" smtClean="0"/>
              <a:t>Cb</a:t>
            </a:r>
            <a:r>
              <a:rPr lang="en-US" baseline="-25000" dirty="0" smtClean="0"/>
              <a:t>1</a:t>
            </a:r>
            <a:r>
              <a:rPr lang="en-US" dirty="0" smtClean="0"/>
              <a:t>-expressing </a:t>
            </a:r>
            <a:r>
              <a:rPr lang="en-US" dirty="0"/>
              <a:t>FSIs in the </a:t>
            </a:r>
            <a:r>
              <a:rPr lang="en-US" dirty="0" smtClean="0"/>
              <a:t>NAc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Winters Fig 6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462087"/>
            <a:ext cx="718820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2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745505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Cb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expressing neurons are </a:t>
            </a:r>
            <a:r>
              <a:rPr lang="en-US" sz="4000" b="1" dirty="0" smtClean="0"/>
              <a:t>Fast Spiking Interneurons</a:t>
            </a:r>
            <a:endParaRPr lang="en-US" sz="3600" b="1" dirty="0"/>
          </a:p>
          <a:p>
            <a:pPr lvl="1"/>
            <a:r>
              <a:rPr lang="en-US" sz="3600" b="1" dirty="0" smtClean="0"/>
              <a:t>FSI – electrically coupled</a:t>
            </a:r>
          </a:p>
          <a:p>
            <a:pPr lvl="2"/>
            <a:r>
              <a:rPr lang="en-US" sz="2800" b="1" dirty="0" smtClean="0"/>
              <a:t>Like some sort of network (synchronicity)</a:t>
            </a:r>
          </a:p>
          <a:p>
            <a:pPr lvl="2"/>
            <a:endParaRPr lang="en-US" sz="2800" b="1" dirty="0" smtClean="0"/>
          </a:p>
          <a:p>
            <a:pPr lvl="1"/>
            <a:r>
              <a:rPr lang="en-US" sz="3600" b="1" dirty="0" smtClean="0"/>
              <a:t>FSI – GABAergic projection to MSNs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1054250"/>
          </a:xfrm>
        </p:spPr>
        <p:txBody>
          <a:bodyPr/>
          <a:lstStyle/>
          <a:p>
            <a:r>
              <a:rPr lang="en-US" dirty="0" smtClean="0"/>
              <a:t>Winter’s Take Home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FSI exerts strong inhibitory control on MSNs</a:t>
            </a:r>
          </a:p>
          <a:p>
            <a:pPr lvl="1"/>
            <a:r>
              <a:rPr lang="en-US" sz="3200" dirty="0" smtClean="0"/>
              <a:t>Cocaine increases this influence</a:t>
            </a:r>
          </a:p>
          <a:p>
            <a:pPr lvl="1"/>
            <a:endParaRPr lang="en-US" dirty="0"/>
          </a:p>
          <a:p>
            <a:r>
              <a:rPr lang="en-US" sz="3200" dirty="0" smtClean="0"/>
              <a:t>Then </a:t>
            </a:r>
            <a:r>
              <a:rPr lang="en-US" sz="3200" b="1" dirty="0" smtClean="0"/>
              <a:t>during withdrawal, excited FSIs dampen response of MSNs, </a:t>
            </a:r>
            <a:r>
              <a:rPr lang="en-US" sz="3200" b="1" dirty="0" err="1" smtClean="0"/>
              <a:t>NAc</a:t>
            </a:r>
            <a:r>
              <a:rPr lang="en-US" sz="3200" b="1" dirty="0" smtClean="0"/>
              <a:t> during cocaine withdrawal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56263" cy="1054250"/>
          </a:xfrm>
        </p:spPr>
        <p:txBody>
          <a:bodyPr/>
          <a:lstStyle/>
          <a:p>
            <a:r>
              <a:rPr lang="en-US" dirty="0" smtClean="0"/>
              <a:t>Winter’s Take Home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8" y="2248347"/>
            <a:ext cx="5553936" cy="43810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Figure 1. Locomotor activity for the different groups in the reversal experiment. When the activity between the </a:t>
            </a:r>
            <a:r>
              <a:rPr lang="en-US" dirty="0" err="1"/>
              <a:t>first</a:t>
            </a:r>
            <a:r>
              <a:rPr lang="en-US" dirty="0" err="1">
                <a:hlinkClick r:id="rId2"/>
              </a:rPr>
              <a:t>cocaine</a:t>
            </a:r>
            <a:r>
              <a:rPr lang="en-US" dirty="0"/>
              <a:t> injection and the last cocaine injection are contrasted, repeated cocaine administration produces an increase in locomotor activity (</a:t>
            </a:r>
            <a:r>
              <a:rPr lang="en-US" i="1" dirty="0"/>
              <a:t>p</a:t>
            </a:r>
            <a:r>
              <a:rPr lang="en-US" dirty="0"/>
              <a:t> &lt; .05) in the groups that received </a:t>
            </a:r>
            <a:r>
              <a:rPr lang="en-US" dirty="0">
                <a:hlinkClick r:id="rId3"/>
              </a:rPr>
              <a:t>AM251</a:t>
            </a:r>
            <a:r>
              <a:rPr lang="en-US" dirty="0"/>
              <a:t> </a:t>
            </a:r>
            <a:r>
              <a:rPr lang="en-US" b="1" dirty="0"/>
              <a:t>(A)</a:t>
            </a:r>
            <a:r>
              <a:rPr lang="en-US" dirty="0"/>
              <a:t> or vehicle </a:t>
            </a:r>
            <a:r>
              <a:rPr lang="en-US" b="1" dirty="0"/>
              <a:t>(B)</a:t>
            </a:r>
            <a:r>
              <a:rPr lang="en-US" dirty="0"/>
              <a:t> before the delay discounting task. In contrast, the locomotor activity of rats injected with saline </a:t>
            </a:r>
            <a:r>
              <a:rPr lang="en-US" b="1" dirty="0"/>
              <a:t>(C)</a:t>
            </a:r>
            <a:r>
              <a:rPr lang="en-US" dirty="0"/>
              <a:t> remained unaltered (</a:t>
            </a:r>
            <a:r>
              <a:rPr lang="en-US" i="1" dirty="0"/>
              <a:t>p</a:t>
            </a:r>
            <a:r>
              <a:rPr lang="en-US" dirty="0"/>
              <a:t> &gt; .05). </a:t>
            </a:r>
            <a:r>
              <a:rPr lang="en-US" dirty="0" smtClean="0"/>
              <a:t>Cb</a:t>
            </a:r>
            <a:r>
              <a:rPr lang="en-US" baseline="-25000" dirty="0" smtClean="0"/>
              <a:t>1</a:t>
            </a:r>
            <a:r>
              <a:rPr lang="en-US" dirty="0"/>
              <a:t>, </a:t>
            </a:r>
            <a:r>
              <a:rPr lang="en-US" dirty="0">
                <a:hlinkClick r:id="rId4"/>
              </a:rPr>
              <a:t>cannabinoid</a:t>
            </a:r>
            <a:r>
              <a:rPr lang="en-US" dirty="0"/>
              <a:t> type 1 receptor.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Hernandez Fig 1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83" y="0"/>
            <a:ext cx="2890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5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</a:t>
            </a:r>
            <a:r>
              <a:rPr lang="en-US" dirty="0" smtClean="0"/>
              <a:t>Cb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modulation of DA </a:t>
            </a:r>
            <a:r>
              <a:rPr lang="en-US" dirty="0" err="1" smtClean="0"/>
              <a:t>signalling</a:t>
            </a:r>
            <a:r>
              <a:rPr lang="en-US" dirty="0" smtClean="0"/>
              <a:t> effect relevant behavior?</a:t>
            </a:r>
          </a:p>
          <a:p>
            <a:endParaRPr lang="en-US" dirty="0" smtClean="0"/>
          </a:p>
          <a:p>
            <a:r>
              <a:rPr lang="en-US" dirty="0" smtClean="0"/>
              <a:t>Impulsivity and the Delay Discounting Task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Nose Pokes and Rewards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Hernandez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5472953" cy="4381053"/>
          </a:xfrm>
        </p:spPr>
        <p:txBody>
          <a:bodyPr>
            <a:normAutofit fontScale="92500"/>
          </a:bodyPr>
          <a:lstStyle/>
          <a:p>
            <a:r>
              <a:rPr lang="en-US" dirty="0"/>
              <a:t>C</a:t>
            </a:r>
            <a:r>
              <a:rPr lang="en-US" dirty="0" smtClean="0"/>
              <a:t>ocaine </a:t>
            </a:r>
            <a:r>
              <a:rPr lang="en-US" dirty="0"/>
              <a:t>pre-exposure (red circles) consistently reduces the selection of the delayed large reward. Vehicle administration (green triangles) before the delay discounting task does not have any effect on the cocaine-induced decrease. Both performances are statistically </a:t>
            </a:r>
            <a:r>
              <a:rPr lang="en-US" dirty="0" smtClean="0"/>
              <a:t>similar</a:t>
            </a:r>
          </a:p>
          <a:p>
            <a:r>
              <a:rPr lang="en-US" dirty="0" smtClean="0"/>
              <a:t>Such </a:t>
            </a:r>
            <a:r>
              <a:rPr lang="en-US" dirty="0"/>
              <a:t>reduction is reversed by AM251 administration (light blue triangles) before the delay discounting task.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7756263" cy="1054250"/>
          </a:xfrm>
        </p:spPr>
        <p:txBody>
          <a:bodyPr/>
          <a:lstStyle/>
          <a:p>
            <a:r>
              <a:rPr lang="en-US" dirty="0" smtClean="0"/>
              <a:t>Hernandez Fig 2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683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7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5396753" cy="4533453"/>
          </a:xfrm>
        </p:spPr>
        <p:txBody>
          <a:bodyPr>
            <a:norm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is an increase in the average locomotor counts between the first and the last </a:t>
            </a:r>
            <a:r>
              <a:rPr lang="en-US" dirty="0">
                <a:hlinkClick r:id="rId2"/>
              </a:rPr>
              <a:t>cocaine</a:t>
            </a:r>
            <a:r>
              <a:rPr lang="en-US" dirty="0"/>
              <a:t> injection in the </a:t>
            </a:r>
            <a:r>
              <a:rPr lang="en-US" dirty="0">
                <a:hlinkClick r:id="rId3"/>
              </a:rPr>
              <a:t>cannabinoid</a:t>
            </a:r>
            <a:r>
              <a:rPr lang="en-US" dirty="0"/>
              <a:t> type 1 (</a:t>
            </a:r>
            <a:r>
              <a:rPr lang="en-US" dirty="0" smtClean="0"/>
              <a:t>Cb</a:t>
            </a:r>
            <a:r>
              <a:rPr lang="en-US" baseline="-25000" dirty="0" smtClean="0"/>
              <a:t>1</a:t>
            </a:r>
            <a:r>
              <a:rPr lang="en-US" dirty="0"/>
              <a:t>) blockade + cocaine group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Hernandez Fig 3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97" y="-45522"/>
            <a:ext cx="289695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1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8" y="2248347"/>
            <a:ext cx="5589086" cy="4609653"/>
          </a:xfrm>
        </p:spPr>
        <p:txBody>
          <a:bodyPr>
            <a:normAutofit/>
          </a:bodyPr>
          <a:lstStyle/>
          <a:p>
            <a:r>
              <a:rPr lang="en-US" dirty="0"/>
              <a:t>Figure 4. </a:t>
            </a:r>
            <a:r>
              <a:rPr lang="en-US" dirty="0" err="1">
                <a:hlinkClick r:id="rId2"/>
              </a:rPr>
              <a:t>Rimonabant</a:t>
            </a:r>
            <a:r>
              <a:rPr lang="en-US" dirty="0"/>
              <a:t> (1.5 mg/kg/</a:t>
            </a:r>
            <a:r>
              <a:rPr lang="en-US" dirty="0">
                <a:hlinkClick r:id="rId3"/>
              </a:rPr>
              <a:t>intraperitoneal</a:t>
            </a:r>
            <a:r>
              <a:rPr lang="en-US" dirty="0"/>
              <a:t>) prevents the effects of </a:t>
            </a:r>
            <a:r>
              <a:rPr lang="en-US" dirty="0">
                <a:hlinkClick r:id="rId4"/>
              </a:rPr>
              <a:t>cocaine</a:t>
            </a:r>
            <a:r>
              <a:rPr lang="en-US" dirty="0"/>
              <a:t> pre-exposure on choice of the delayed reward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152400"/>
            <a:ext cx="7756263" cy="1054250"/>
          </a:xfrm>
        </p:spPr>
        <p:txBody>
          <a:bodyPr/>
          <a:lstStyle/>
          <a:p>
            <a:r>
              <a:rPr lang="en-US" dirty="0" smtClean="0"/>
              <a:t>Hernandez Fig 4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33" y="0"/>
            <a:ext cx="28715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79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1" y="2248347"/>
            <a:ext cx="3375187" cy="4609653"/>
          </a:xfrm>
        </p:spPr>
        <p:txBody>
          <a:bodyPr>
            <a:normAutofit/>
          </a:bodyPr>
          <a:lstStyle/>
          <a:p>
            <a:r>
              <a:rPr lang="en-US" dirty="0"/>
              <a:t>Phasic </a:t>
            </a:r>
            <a:r>
              <a:rPr lang="en-US" dirty="0">
                <a:hlinkClick r:id="rId2"/>
              </a:rPr>
              <a:t>dopamine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release </a:t>
            </a:r>
            <a:r>
              <a:rPr lang="en-US" dirty="0"/>
              <a:t>for both reward magnitudes at different delays.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Hernandez Fig 5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59751"/>
            <a:ext cx="5810992" cy="469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3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387" y="2369127"/>
            <a:ext cx="3854565" cy="2057400"/>
          </a:xfrm>
        </p:spPr>
        <p:txBody>
          <a:bodyPr/>
          <a:lstStyle/>
          <a:p>
            <a:r>
              <a:rPr lang="en-US" dirty="0" smtClean="0"/>
              <a:t>James: $250</a:t>
            </a:r>
          </a:p>
          <a:p>
            <a:r>
              <a:rPr lang="en-US" dirty="0" smtClean="0"/>
              <a:t>Cliff: </a:t>
            </a:r>
            <a:r>
              <a:rPr lang="en-US" dirty="0"/>
              <a:t>$250</a:t>
            </a:r>
          </a:p>
          <a:p>
            <a:r>
              <a:rPr lang="en-US" dirty="0" smtClean="0"/>
              <a:t>Brenna: </a:t>
            </a:r>
            <a:r>
              <a:rPr lang="en-US" dirty="0"/>
              <a:t>$250</a:t>
            </a:r>
          </a:p>
          <a:p>
            <a:r>
              <a:rPr lang="en-US" dirty="0" smtClean="0"/>
              <a:t>Clarissa: </a:t>
            </a:r>
            <a:r>
              <a:rPr lang="en-US" dirty="0"/>
              <a:t>$250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James’ Hold ‘</a:t>
            </a:r>
            <a:r>
              <a:rPr lang="en-US" dirty="0" err="1" smtClean="0"/>
              <a:t>Em</a:t>
            </a:r>
            <a:r>
              <a:rPr lang="en-US" dirty="0" smtClean="0"/>
              <a:t> Hand</a:t>
            </a:r>
            <a:br>
              <a:rPr lang="en-US" dirty="0" smtClean="0"/>
            </a:br>
            <a:r>
              <a:rPr lang="en-US" sz="3200" dirty="0" smtClean="0"/>
              <a:t>Start of the Game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115824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50" y="2362200"/>
            <a:ext cx="115939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94" y="2116962"/>
            <a:ext cx="13716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52" y="2116962"/>
            <a:ext cx="1257448" cy="19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0" y="5181600"/>
            <a:ext cx="134112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81600"/>
            <a:ext cx="134112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045" y="1985941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Option One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42360" y="4738439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Option Three</a:t>
            </a:r>
            <a:endParaRPr lang="en-US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09015" y="1747630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Option Two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5029200"/>
            <a:ext cx="1981200" cy="369332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First Bet of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524001"/>
            <a:ext cx="2286000" cy="5029200"/>
          </a:xfrm>
        </p:spPr>
        <p:txBody>
          <a:bodyPr>
            <a:normAutofit/>
          </a:bodyPr>
          <a:lstStyle/>
          <a:p>
            <a:r>
              <a:rPr lang="en-US" dirty="0"/>
              <a:t>Bar graphs of pooled </a:t>
            </a:r>
            <a:r>
              <a:rPr lang="en-US" dirty="0">
                <a:hlinkClick r:id="rId2"/>
              </a:rPr>
              <a:t>dopamine</a:t>
            </a:r>
            <a:r>
              <a:rPr lang="en-US" dirty="0"/>
              <a:t> (</a:t>
            </a:r>
            <a:r>
              <a:rPr lang="en-US" dirty="0">
                <a:hlinkClick r:id="rId2"/>
              </a:rPr>
              <a:t>DA</a:t>
            </a:r>
            <a:r>
              <a:rPr lang="en-US" dirty="0"/>
              <a:t>) release to reward delivery at different delays for vehicle-treated </a:t>
            </a:r>
            <a:r>
              <a:rPr lang="en-US" dirty="0" smtClean="0"/>
              <a:t>rats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387"/>
            <a:ext cx="7756263" cy="1054250"/>
          </a:xfrm>
        </p:spPr>
        <p:txBody>
          <a:bodyPr/>
          <a:lstStyle/>
          <a:p>
            <a:r>
              <a:rPr lang="en-US" dirty="0" smtClean="0"/>
              <a:t>Hernandez Fig 7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58637"/>
            <a:ext cx="6706590" cy="552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2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23825"/>
            <a:ext cx="1679987" cy="78485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Hernandez Fig 9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61" y="719066"/>
            <a:ext cx="7534275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06272" y="-164011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Hernandez Fig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58953" cy="49485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Why did you hold them or fold them when you did?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Causality?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9718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Risk (Money at Stake)				Reward (Money to be won)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pPr algn="ctr"/>
            <a:r>
              <a:rPr lang="en-US" dirty="0" smtClean="0"/>
              <a:t>DA signaling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				</a:t>
            </a:r>
          </a:p>
          <a:p>
            <a:pPr algn="ctr"/>
            <a:r>
              <a:rPr lang="en-US" dirty="0" smtClean="0"/>
              <a:t>CRF signaling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				</a:t>
            </a:r>
          </a:p>
          <a:p>
            <a:pPr algn="ctr"/>
            <a:r>
              <a:rPr lang="en-US" dirty="0" smtClean="0"/>
              <a:t>Core vs. Shell Activation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Level of Reinforcement</a:t>
            </a:r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5000" y="4114800"/>
            <a:ext cx="6019800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5400" y="3429000"/>
            <a:ext cx="7315200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4953000"/>
            <a:ext cx="6019800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05000" y="5791200"/>
            <a:ext cx="6172200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agonal Stripe 12"/>
          <p:cNvSpPr/>
          <p:nvPr/>
        </p:nvSpPr>
        <p:spPr>
          <a:xfrm>
            <a:off x="4038600" y="3276600"/>
            <a:ext cx="76200" cy="3048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/>
        </p:nvSpPr>
        <p:spPr>
          <a:xfrm>
            <a:off x="6400800" y="3962400"/>
            <a:ext cx="76200" cy="3048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2895600" y="4800600"/>
            <a:ext cx="76200" cy="3048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7010400" y="5638800"/>
            <a:ext cx="76200" cy="3048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866900" y="6629400"/>
            <a:ext cx="6172200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agonal Stripe 17"/>
          <p:cNvSpPr/>
          <p:nvPr/>
        </p:nvSpPr>
        <p:spPr>
          <a:xfrm>
            <a:off x="6705600" y="6477000"/>
            <a:ext cx="76200" cy="3048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355624" y="4996190"/>
            <a:ext cx="19812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Fold ‘</a:t>
            </a:r>
            <a:r>
              <a:rPr lang="en-US" sz="2800" b="1" dirty="0" err="1" smtClean="0">
                <a:solidFill>
                  <a:srgbClr val="FF0000"/>
                </a:solidFill>
              </a:rPr>
              <a:t>Em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7729210" y="4771548"/>
            <a:ext cx="19812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Hold ‘</a:t>
            </a:r>
            <a:r>
              <a:rPr lang="en-US" sz="2800" b="1" dirty="0" err="1" smtClean="0">
                <a:solidFill>
                  <a:srgbClr val="00B050"/>
                </a:solidFill>
              </a:rPr>
              <a:t>Em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387" y="2369127"/>
            <a:ext cx="3854565" cy="2057400"/>
          </a:xfrm>
        </p:spPr>
        <p:txBody>
          <a:bodyPr/>
          <a:lstStyle/>
          <a:p>
            <a:r>
              <a:rPr lang="en-US" dirty="0" smtClean="0"/>
              <a:t>James: $400</a:t>
            </a:r>
          </a:p>
          <a:p>
            <a:r>
              <a:rPr lang="en-US" dirty="0" smtClean="0"/>
              <a:t>Cliff: </a:t>
            </a:r>
            <a:r>
              <a:rPr lang="en-US" dirty="0"/>
              <a:t>$</a:t>
            </a:r>
            <a:r>
              <a:rPr lang="en-US" dirty="0" smtClean="0"/>
              <a:t>200</a:t>
            </a:r>
            <a:endParaRPr lang="en-US" dirty="0"/>
          </a:p>
          <a:p>
            <a:r>
              <a:rPr lang="en-US" dirty="0" smtClean="0"/>
              <a:t>Brenna: $150</a:t>
            </a:r>
            <a:endParaRPr lang="en-US" dirty="0"/>
          </a:p>
          <a:p>
            <a:r>
              <a:rPr lang="en-US" dirty="0" smtClean="0"/>
              <a:t>Clarissa: </a:t>
            </a:r>
            <a:r>
              <a:rPr lang="en-US" dirty="0"/>
              <a:t>$250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Cliff’s Hold ‘</a:t>
            </a:r>
            <a:r>
              <a:rPr lang="en-US" dirty="0" err="1" smtClean="0"/>
              <a:t>Em</a:t>
            </a:r>
            <a:r>
              <a:rPr lang="en-US" dirty="0" smtClean="0"/>
              <a:t> Hand</a:t>
            </a:r>
            <a:br>
              <a:rPr lang="en-US" dirty="0" smtClean="0"/>
            </a:br>
            <a:r>
              <a:rPr lang="en-US" sz="3200" b="1" dirty="0" smtClean="0"/>
              <a:t>Middle</a:t>
            </a:r>
            <a:r>
              <a:rPr lang="en-US" sz="3200" dirty="0" smtClean="0"/>
              <a:t> of the Game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115824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50" y="2362200"/>
            <a:ext cx="115939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94" y="2116962"/>
            <a:ext cx="13716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52" y="2116962"/>
            <a:ext cx="1257448" cy="19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0" y="5181600"/>
            <a:ext cx="134112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81600"/>
            <a:ext cx="134112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045" y="1985941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Option One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42360" y="4738439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Option Three</a:t>
            </a:r>
            <a:endParaRPr lang="en-US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09015" y="1747630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Option Two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4800600"/>
            <a:ext cx="1905000" cy="646331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Last Bet: Check from James</a:t>
            </a:r>
          </a:p>
        </p:txBody>
      </p:sp>
    </p:spTree>
    <p:extLst>
      <p:ext uri="{BB962C8B-B14F-4D97-AF65-F5344CB8AC3E}">
        <p14:creationId xmlns:p14="http://schemas.microsoft.com/office/powerpoint/2010/main" val="20274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387" y="2369127"/>
            <a:ext cx="3854565" cy="2057400"/>
          </a:xfrm>
        </p:spPr>
        <p:txBody>
          <a:bodyPr/>
          <a:lstStyle/>
          <a:p>
            <a:r>
              <a:rPr lang="en-US" dirty="0" smtClean="0"/>
              <a:t>Cliff: $400</a:t>
            </a:r>
            <a:endParaRPr lang="en-US" dirty="0"/>
          </a:p>
          <a:p>
            <a:r>
              <a:rPr lang="en-US" dirty="0" smtClean="0"/>
              <a:t>Brenna: $150</a:t>
            </a:r>
          </a:p>
          <a:p>
            <a:r>
              <a:rPr lang="en-US" dirty="0" smtClean="0"/>
              <a:t>Clarissa: $450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75" y="533400"/>
            <a:ext cx="8303110" cy="1054250"/>
          </a:xfrm>
        </p:spPr>
        <p:txBody>
          <a:bodyPr/>
          <a:lstStyle/>
          <a:p>
            <a:r>
              <a:rPr lang="en-US" dirty="0" smtClean="0"/>
              <a:t>Brenna’s Hold ‘</a:t>
            </a:r>
            <a:r>
              <a:rPr lang="en-US" dirty="0" err="1" smtClean="0"/>
              <a:t>Em</a:t>
            </a:r>
            <a:r>
              <a:rPr lang="en-US" dirty="0" smtClean="0"/>
              <a:t> Hand</a:t>
            </a:r>
            <a:br>
              <a:rPr lang="en-US" dirty="0" smtClean="0"/>
            </a:br>
            <a:r>
              <a:rPr lang="en-US" sz="3200" b="1" dirty="0" smtClean="0"/>
              <a:t>Late</a:t>
            </a:r>
            <a:r>
              <a:rPr lang="en-US" sz="3200" dirty="0" smtClean="0"/>
              <a:t> Game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115824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50" y="2362200"/>
            <a:ext cx="115939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94" y="2116962"/>
            <a:ext cx="13716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52" y="2116962"/>
            <a:ext cx="1257448" cy="19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0" y="5181600"/>
            <a:ext cx="134112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81600"/>
            <a:ext cx="134112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045" y="1985941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Option One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42360" y="4738439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Option Three</a:t>
            </a:r>
            <a:endParaRPr lang="en-US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09015" y="1747630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Option Two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4923105"/>
            <a:ext cx="2286000" cy="646331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Last Bet: $150 from Cliff</a:t>
            </a:r>
          </a:p>
        </p:txBody>
      </p:sp>
    </p:spTree>
    <p:extLst>
      <p:ext uri="{BB962C8B-B14F-4D97-AF65-F5344CB8AC3E}">
        <p14:creationId xmlns:p14="http://schemas.microsoft.com/office/powerpoint/2010/main" val="26394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387" y="2369127"/>
            <a:ext cx="3854565" cy="2057400"/>
          </a:xfrm>
        </p:spPr>
        <p:txBody>
          <a:bodyPr/>
          <a:lstStyle/>
          <a:p>
            <a:r>
              <a:rPr lang="en-US" dirty="0" smtClean="0"/>
              <a:t>Cliff: $500</a:t>
            </a:r>
            <a:endParaRPr lang="en-US" dirty="0"/>
          </a:p>
          <a:p>
            <a:r>
              <a:rPr lang="en-US" dirty="0" smtClean="0"/>
              <a:t>Clarissa: $500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en-US" dirty="0" smtClean="0"/>
              <a:t>Clarissa’s Hold ‘</a:t>
            </a:r>
            <a:r>
              <a:rPr lang="en-US" dirty="0" err="1" smtClean="0"/>
              <a:t>Em</a:t>
            </a:r>
            <a:r>
              <a:rPr lang="en-US" dirty="0" smtClean="0"/>
              <a:t> Hand</a:t>
            </a:r>
            <a:br>
              <a:rPr lang="en-US" dirty="0" smtClean="0"/>
            </a:br>
            <a:r>
              <a:rPr lang="en-US" sz="3200" b="1" dirty="0" smtClean="0"/>
              <a:t>End</a:t>
            </a:r>
            <a:r>
              <a:rPr lang="en-US" sz="3200" dirty="0" smtClean="0"/>
              <a:t> of the Game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115824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50" y="2362200"/>
            <a:ext cx="115939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94" y="2116962"/>
            <a:ext cx="13716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52" y="2116962"/>
            <a:ext cx="1257448" cy="19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0" y="5181600"/>
            <a:ext cx="134112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81600"/>
            <a:ext cx="134112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045" y="1985941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Option One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42360" y="4738439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Option Three</a:t>
            </a:r>
            <a:endParaRPr lang="en-US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09015" y="1747630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Option Two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586847" y="5105009"/>
            <a:ext cx="1828800" cy="646331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Last Bet: Cliff goes All In!</a:t>
            </a:r>
          </a:p>
        </p:txBody>
      </p:sp>
    </p:spTree>
    <p:extLst>
      <p:ext uri="{BB962C8B-B14F-4D97-AF65-F5344CB8AC3E}">
        <p14:creationId xmlns:p14="http://schemas.microsoft.com/office/powerpoint/2010/main" val="17028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58953" cy="49485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Why did you hold them or fold them when you did?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Causality?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9718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Risk (Money at Stake)				Reward (Money to be won)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pPr algn="ctr"/>
            <a:r>
              <a:rPr lang="en-US" dirty="0" smtClean="0"/>
              <a:t>Experience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				</a:t>
            </a:r>
          </a:p>
          <a:p>
            <a:pPr algn="ctr"/>
            <a:r>
              <a:rPr lang="en-US" dirty="0" smtClean="0"/>
              <a:t>Social Mores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				</a:t>
            </a:r>
          </a:p>
          <a:p>
            <a:pPr algn="ctr"/>
            <a:r>
              <a:rPr lang="en-US" dirty="0" smtClean="0"/>
              <a:t>Extraneous Factors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Personality</a:t>
            </a:r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5000" y="4114800"/>
            <a:ext cx="6019800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95400" y="3429000"/>
            <a:ext cx="7315200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4953000"/>
            <a:ext cx="6019800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05000" y="5791200"/>
            <a:ext cx="6172200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agonal Stripe 12"/>
          <p:cNvSpPr/>
          <p:nvPr/>
        </p:nvSpPr>
        <p:spPr>
          <a:xfrm>
            <a:off x="4038600" y="3276600"/>
            <a:ext cx="76200" cy="3048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/>
        </p:nvSpPr>
        <p:spPr>
          <a:xfrm>
            <a:off x="6400800" y="3962400"/>
            <a:ext cx="76200" cy="3048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2895600" y="4800600"/>
            <a:ext cx="76200" cy="3048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7010400" y="5638800"/>
            <a:ext cx="76200" cy="3048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866900" y="6629400"/>
            <a:ext cx="6172200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agonal Stripe 17"/>
          <p:cNvSpPr/>
          <p:nvPr/>
        </p:nvSpPr>
        <p:spPr>
          <a:xfrm>
            <a:off x="6705600" y="6477000"/>
            <a:ext cx="76200" cy="3048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355624" y="4996190"/>
            <a:ext cx="19812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Fold ‘</a:t>
            </a:r>
            <a:r>
              <a:rPr lang="en-US" sz="2800" b="1" dirty="0" err="1" smtClean="0">
                <a:solidFill>
                  <a:srgbClr val="FF0000"/>
                </a:solidFill>
              </a:rPr>
              <a:t>Em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7729210" y="4771548"/>
            <a:ext cx="19812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Hold ‘</a:t>
            </a:r>
            <a:r>
              <a:rPr lang="en-US" sz="2800" b="1" dirty="0" err="1" smtClean="0">
                <a:solidFill>
                  <a:srgbClr val="00B050"/>
                </a:solidFill>
              </a:rPr>
              <a:t>Em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5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67655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Cliff</a:t>
            </a:r>
            <a:r>
              <a:rPr lang="en-US" dirty="0" smtClean="0"/>
              <a:t>: </a:t>
            </a:r>
            <a:r>
              <a:rPr lang="en-US" sz="3200" b="1" dirty="0" err="1" smtClean="0"/>
              <a:t>NAc</a:t>
            </a:r>
            <a:r>
              <a:rPr lang="en-US" sz="3200" b="1" dirty="0" smtClean="0"/>
              <a:t> integrates information </a:t>
            </a:r>
            <a:r>
              <a:rPr lang="en-US" dirty="0" smtClean="0"/>
              <a:t>to </a:t>
            </a:r>
            <a:r>
              <a:rPr lang="en-US" sz="3200" b="1" dirty="0" smtClean="0"/>
              <a:t>direct appropriate responses</a:t>
            </a:r>
          </a:p>
          <a:p>
            <a:pPr lvl="1"/>
            <a:r>
              <a:rPr lang="en-US" sz="2400" b="1" dirty="0" smtClean="0"/>
              <a:t>When to hold them/fold them</a:t>
            </a:r>
          </a:p>
          <a:p>
            <a:endParaRPr lang="en-US" sz="3200" b="1" dirty="0" smtClean="0"/>
          </a:p>
          <a:p>
            <a:r>
              <a:rPr lang="en-US" b="1" dirty="0" smtClean="0"/>
              <a:t>Tim </a:t>
            </a:r>
            <a:r>
              <a:rPr lang="en-US" dirty="0" smtClean="0"/>
              <a:t>: </a:t>
            </a:r>
            <a:r>
              <a:rPr lang="en-US" sz="3200" b="1" dirty="0" smtClean="0"/>
              <a:t>DA-MSN pathways in the </a:t>
            </a:r>
            <a:r>
              <a:rPr lang="en-US" sz="3200" b="1" dirty="0" err="1" smtClean="0"/>
              <a:t>NAc</a:t>
            </a:r>
            <a:r>
              <a:rPr lang="en-US" sz="3200" b="1" dirty="0" smtClean="0"/>
              <a:t> influence behavioral outcomes</a:t>
            </a:r>
            <a:endParaRPr lang="en-US" sz="3200" b="1" dirty="0"/>
          </a:p>
          <a:p>
            <a:pPr lvl="1"/>
            <a:r>
              <a:rPr lang="en-US" sz="2400" b="1" dirty="0" smtClean="0"/>
              <a:t>Modulated by GABAergic circuitry for </a:t>
            </a:r>
            <a:r>
              <a:rPr lang="en-US" sz="2600" b="1" u="sng" dirty="0" smtClean="0"/>
              <a:t>susceptible</a:t>
            </a:r>
            <a:r>
              <a:rPr lang="en-US" sz="2600" b="1" dirty="0" smtClean="0"/>
              <a:t> (D2) </a:t>
            </a:r>
            <a:r>
              <a:rPr lang="en-US" sz="2400" b="1" dirty="0" smtClean="0"/>
              <a:t>or </a:t>
            </a:r>
            <a:r>
              <a:rPr lang="en-US" sz="2600" b="1" u="sng" dirty="0" smtClean="0"/>
              <a:t>resilient</a:t>
            </a:r>
            <a:r>
              <a:rPr lang="en-US" sz="2600" b="1" dirty="0" smtClean="0"/>
              <a:t> (D1) </a:t>
            </a:r>
            <a:r>
              <a:rPr lang="en-US" sz="2400" b="1" dirty="0" smtClean="0"/>
              <a:t>behavior (Poker play style)</a:t>
            </a:r>
          </a:p>
          <a:p>
            <a:pPr lvl="1"/>
            <a:endParaRPr lang="en-US" sz="2400" b="1" dirty="0"/>
          </a:p>
          <a:p>
            <a:r>
              <a:rPr lang="en-US" b="1" dirty="0" smtClean="0"/>
              <a:t>Clarissa</a:t>
            </a:r>
            <a:r>
              <a:rPr lang="en-US" dirty="0" smtClean="0"/>
              <a:t>: </a:t>
            </a:r>
            <a:r>
              <a:rPr lang="en-US" sz="3000" b="1" dirty="0" smtClean="0"/>
              <a:t>VTA-DA inhibition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sz="3000" dirty="0" smtClean="0">
                <a:sym typeface="Wingdings" panose="05000000000000000000" pitchFamily="2" charset="2"/>
              </a:rPr>
              <a:t>downregulation of </a:t>
            </a:r>
            <a:r>
              <a:rPr lang="en-US" sz="3000" dirty="0" err="1" smtClean="0">
                <a:sym typeface="Wingdings" panose="05000000000000000000" pitchFamily="2" charset="2"/>
              </a:rPr>
              <a:t>NAc</a:t>
            </a:r>
            <a:r>
              <a:rPr lang="en-US" sz="3000" dirty="0" smtClean="0">
                <a:sym typeface="Wingdings" panose="05000000000000000000" pitchFamily="2" charset="2"/>
              </a:rPr>
              <a:t> DA</a:t>
            </a:r>
            <a:endParaRPr lang="en-US" sz="3900" b="1" dirty="0"/>
          </a:p>
          <a:p>
            <a:pPr lvl="1"/>
            <a:r>
              <a:rPr lang="en-US" sz="2400" b="1" dirty="0" smtClean="0"/>
              <a:t>D2R is important for aversive stimuli (Are you losing?)</a:t>
            </a:r>
            <a:endParaRPr lang="en-US" sz="2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737" y="570156"/>
            <a:ext cx="7756263" cy="1054250"/>
          </a:xfrm>
        </p:spPr>
        <p:txBody>
          <a:bodyPr/>
          <a:lstStyle/>
          <a:p>
            <a:r>
              <a:rPr lang="en-US" dirty="0" smtClean="0"/>
              <a:t>What we know so far: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2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710</TotalTime>
  <Words>1019</Words>
  <Application>Microsoft Office PowerPoint</Application>
  <PresentationFormat>On-screen Show (4:3)</PresentationFormat>
  <Paragraphs>238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Hardcover</vt:lpstr>
      <vt:lpstr>PowerPoint Presentation</vt:lpstr>
      <vt:lpstr>The Nucleus Accumbens  The Know When to Hold Them, Know When to Fold Them Center</vt:lpstr>
      <vt:lpstr>Let’s Use Our NAc in an RPG!</vt:lpstr>
      <vt:lpstr>James’ Hold ‘Em Hand Start of the Game</vt:lpstr>
      <vt:lpstr>Cliff’s Hold ‘Em Hand Middle of the Game</vt:lpstr>
      <vt:lpstr>Brenna’s Hold ‘Em Hand Late Game</vt:lpstr>
      <vt:lpstr>Clarissa’s Hold ‘Em Hand End of the Game</vt:lpstr>
      <vt:lpstr>Causality?</vt:lpstr>
      <vt:lpstr>What we know so far:</vt:lpstr>
      <vt:lpstr>What we know so far:</vt:lpstr>
      <vt:lpstr>Causality?</vt:lpstr>
      <vt:lpstr>What sets the mixing board?</vt:lpstr>
      <vt:lpstr>Oleson 2012</vt:lpstr>
      <vt:lpstr>Yes, Probably</vt:lpstr>
      <vt:lpstr>Oleson Fig 1</vt:lpstr>
      <vt:lpstr>Oleson Fig 2</vt:lpstr>
      <vt:lpstr>Oleson Fig. 3</vt:lpstr>
      <vt:lpstr>Oleson Fig 4</vt:lpstr>
      <vt:lpstr>Oleson Fig 5</vt:lpstr>
      <vt:lpstr>Oleson Fig 6</vt:lpstr>
      <vt:lpstr>Oleson Fig 7</vt:lpstr>
      <vt:lpstr>Oleson Fig 8</vt:lpstr>
      <vt:lpstr>eCb and DA</vt:lpstr>
      <vt:lpstr>Winters – CB1 Expressing Neurons in the NAc</vt:lpstr>
      <vt:lpstr>Optogenetics</vt:lpstr>
      <vt:lpstr> Winters Fig 1</vt:lpstr>
      <vt:lpstr>Winters Fig 2</vt:lpstr>
      <vt:lpstr>Winters Fig 3</vt:lpstr>
      <vt:lpstr>Winters Fig 4</vt:lpstr>
      <vt:lpstr>Winters Fig 5</vt:lpstr>
      <vt:lpstr>Winters Fig 6</vt:lpstr>
      <vt:lpstr>Winter’s Take Home Messages</vt:lpstr>
      <vt:lpstr>Winter’s Take Home Messages</vt:lpstr>
      <vt:lpstr>Hernandez Fig 1</vt:lpstr>
      <vt:lpstr>Hernandez 2014</vt:lpstr>
      <vt:lpstr>Hernandez Fig 2</vt:lpstr>
      <vt:lpstr>Hernandez Fig 3</vt:lpstr>
      <vt:lpstr>Hernandez Fig 4</vt:lpstr>
      <vt:lpstr>Hernandez Fig 5</vt:lpstr>
      <vt:lpstr>Hernandez Fig 7</vt:lpstr>
      <vt:lpstr>Hernandez Fig 9</vt:lpstr>
      <vt:lpstr>Causality?</vt:lpstr>
    </vt:vector>
  </TitlesOfParts>
  <Company>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Robertson, James Mitchell</dc:creator>
  <cp:lastModifiedBy>Cliff H Summers</cp:lastModifiedBy>
  <cp:revision>51</cp:revision>
  <dcterms:created xsi:type="dcterms:W3CDTF">2016-03-01T22:26:25Z</dcterms:created>
  <dcterms:modified xsi:type="dcterms:W3CDTF">2016-04-22T23:16:09Z</dcterms:modified>
</cp:coreProperties>
</file>